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7"/>
  </p:notesMasterIdLst>
  <p:sldIdLst>
    <p:sldId id="256" r:id="rId2"/>
    <p:sldId id="260" r:id="rId3"/>
    <p:sldId id="329" r:id="rId4"/>
    <p:sldId id="328" r:id="rId5"/>
    <p:sldId id="261" r:id="rId6"/>
    <p:sldId id="322" r:id="rId7"/>
    <p:sldId id="323" r:id="rId8"/>
    <p:sldId id="324" r:id="rId9"/>
    <p:sldId id="325" r:id="rId10"/>
    <p:sldId id="327" r:id="rId11"/>
    <p:sldId id="330" r:id="rId12"/>
    <p:sldId id="331" r:id="rId13"/>
    <p:sldId id="332" r:id="rId14"/>
    <p:sldId id="333" r:id="rId15"/>
    <p:sldId id="317" r:id="rId16"/>
  </p:sldIdLst>
  <p:sldSz cx="9144000" cy="5143500" type="screen16x9"/>
  <p:notesSz cx="6858000" cy="9144000"/>
  <p:embeddedFontLst>
    <p:embeddedFont>
      <p:font typeface="Arimo" panose="020B0604020202020204" charset="0"/>
      <p:regular r:id="rId18"/>
      <p:bold r:id="rId19"/>
      <p:italic r:id="rId20"/>
      <p:boldItalic r:id="rId21"/>
    </p:embeddedFont>
    <p:embeddedFont>
      <p:font typeface="Krona One"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B99881-384A-4012-A1E1-3435A7E76EC5}">
  <a:tblStyle styleId="{C4B99881-384A-4012-A1E1-3435A7E76E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615ef1f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615ef1f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607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606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642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3474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39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63ff7294a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63ff7294a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05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76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897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206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21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816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329" y="-3503901"/>
            <a:ext cx="14588392" cy="13747603"/>
            <a:chOff x="-2399329" y="-3503901"/>
            <a:chExt cx="14588392" cy="13747603"/>
          </a:xfrm>
        </p:grpSpPr>
        <p:grpSp>
          <p:nvGrpSpPr>
            <p:cNvPr id="10" name="Google Shape;10;p2"/>
            <p:cNvGrpSpPr/>
            <p:nvPr/>
          </p:nvGrpSpPr>
          <p:grpSpPr>
            <a:xfrm>
              <a:off x="-2399329" y="-3503901"/>
              <a:ext cx="14389291" cy="13747603"/>
              <a:chOff x="-2399329" y="-3503901"/>
              <a:chExt cx="14389291" cy="13747603"/>
            </a:xfrm>
          </p:grpSpPr>
          <p:sp>
            <p:nvSpPr>
              <p:cNvPr id="11" name="Google Shape;11;p2"/>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815446">
                <a:off x="1214240" y="16460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4815446">
              <a:off x="3597065" y="469741"/>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815400">
              <a:off x="149032" y="2532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2"/>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9" name="Google Shape;19;p2"/>
          <p:cNvSpPr txBox="1">
            <a:spLocks noGrp="1"/>
          </p:cNvSpPr>
          <p:nvPr>
            <p:ph type="ctrTitle"/>
          </p:nvPr>
        </p:nvSpPr>
        <p:spPr>
          <a:xfrm>
            <a:off x="749700" y="1335159"/>
            <a:ext cx="7644600" cy="1561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4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1831350" y="3419668"/>
            <a:ext cx="5481300" cy="4200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b="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 name="Google Shape;21;p2"/>
          <p:cNvSpPr txBox="1">
            <a:spLocks noGrp="1"/>
          </p:cNvSpPr>
          <p:nvPr>
            <p:ph type="subTitle" idx="2"/>
          </p:nvPr>
        </p:nvSpPr>
        <p:spPr>
          <a:xfrm>
            <a:off x="749700" y="4599700"/>
            <a:ext cx="7644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96003" y="-4806151"/>
            <a:ext cx="14472390" cy="14046753"/>
            <a:chOff x="-2696003" y="-4806151"/>
            <a:chExt cx="14472390" cy="14046753"/>
          </a:xfrm>
        </p:grpSpPr>
        <p:grpSp>
          <p:nvGrpSpPr>
            <p:cNvPr id="95" name="Google Shape;95;p9"/>
            <p:cNvGrpSpPr/>
            <p:nvPr/>
          </p:nvGrpSpPr>
          <p:grpSpPr>
            <a:xfrm>
              <a:off x="-2696003" y="-4806151"/>
              <a:ext cx="14472390" cy="14046753"/>
              <a:chOff x="-2541703" y="-3108251"/>
              <a:chExt cx="14472390" cy="14046753"/>
            </a:xfrm>
          </p:grpSpPr>
          <p:sp>
            <p:nvSpPr>
              <p:cNvPr id="96" name="Google Shape;96;p9"/>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4815509">
                <a:off x="5243652" y="1596127"/>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5984554" flipH="1">
                <a:off x="615" y="-251963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5984491" flipH="1">
                <a:off x="-1258848" y="4247080"/>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p:nvPr/>
          </p:nvSpPr>
          <p:spPr>
            <a:xfrm rot="5984554" flipH="1">
              <a:off x="3032015" y="-97043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9"/>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03" name="Google Shape;103;p9"/>
          <p:cNvSpPr txBox="1">
            <a:spLocks noGrp="1"/>
          </p:cNvSpPr>
          <p:nvPr>
            <p:ph type="title"/>
          </p:nvPr>
        </p:nvSpPr>
        <p:spPr>
          <a:xfrm>
            <a:off x="734963" y="1724675"/>
            <a:ext cx="3858900" cy="573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9"/>
          <p:cNvSpPr txBox="1">
            <a:spLocks noGrp="1"/>
          </p:cNvSpPr>
          <p:nvPr>
            <p:ph type="subTitle" idx="1"/>
          </p:nvPr>
        </p:nvSpPr>
        <p:spPr>
          <a:xfrm>
            <a:off x="734963" y="2231225"/>
            <a:ext cx="3858900" cy="118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5"/>
        <p:cNvGrpSpPr/>
        <p:nvPr/>
      </p:nvGrpSpPr>
      <p:grpSpPr>
        <a:xfrm>
          <a:off x="0" y="0"/>
          <a:ext cx="0" cy="0"/>
          <a:chOff x="0" y="0"/>
          <a:chExt cx="0" cy="0"/>
        </a:xfrm>
      </p:grpSpPr>
      <p:grpSp>
        <p:nvGrpSpPr>
          <p:cNvPr id="146" name="Google Shape;146;p14"/>
          <p:cNvGrpSpPr/>
          <p:nvPr/>
        </p:nvGrpSpPr>
        <p:grpSpPr>
          <a:xfrm>
            <a:off x="-2399329" y="-3503901"/>
            <a:ext cx="14588392" cy="13747603"/>
            <a:chOff x="-2399329" y="-3503901"/>
            <a:chExt cx="14588392" cy="13747603"/>
          </a:xfrm>
        </p:grpSpPr>
        <p:grpSp>
          <p:nvGrpSpPr>
            <p:cNvPr id="147" name="Google Shape;147;p14"/>
            <p:cNvGrpSpPr/>
            <p:nvPr/>
          </p:nvGrpSpPr>
          <p:grpSpPr>
            <a:xfrm>
              <a:off x="-2399329" y="-3503901"/>
              <a:ext cx="14389291" cy="13747603"/>
              <a:chOff x="-2399329" y="-3503901"/>
              <a:chExt cx="14389291" cy="13747603"/>
            </a:xfrm>
          </p:grpSpPr>
          <p:sp>
            <p:nvSpPr>
              <p:cNvPr id="148" name="Google Shape;148;p14"/>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4815446">
                <a:off x="1214240" y="16460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4"/>
            <p:cNvSpPr/>
            <p:nvPr/>
          </p:nvSpPr>
          <p:spPr>
            <a:xfrm rot="4815446">
              <a:off x="3597065" y="469741"/>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4815400">
              <a:off x="149032" y="2532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5" name="Google Shape;155;p14"/>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56" name="Google Shape;156;p14"/>
          <p:cNvSpPr txBox="1">
            <a:spLocks noGrp="1"/>
          </p:cNvSpPr>
          <p:nvPr>
            <p:ph type="title"/>
          </p:nvPr>
        </p:nvSpPr>
        <p:spPr>
          <a:xfrm>
            <a:off x="1774204" y="2943150"/>
            <a:ext cx="5595600" cy="484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7" name="Google Shape;157;p14"/>
          <p:cNvSpPr txBox="1">
            <a:spLocks noGrp="1"/>
          </p:cNvSpPr>
          <p:nvPr>
            <p:ph type="subTitle" idx="1"/>
          </p:nvPr>
        </p:nvSpPr>
        <p:spPr>
          <a:xfrm>
            <a:off x="1774188" y="1557275"/>
            <a:ext cx="5595600" cy="124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58" name="Google Shape;158;p14"/>
          <p:cNvSpPr txBox="1">
            <a:spLocks noGrp="1"/>
          </p:cNvSpPr>
          <p:nvPr>
            <p:ph type="subTitle" idx="2"/>
          </p:nvPr>
        </p:nvSpPr>
        <p:spPr>
          <a:xfrm rot="-5400000">
            <a:off x="-1528025"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9" name="Google Shape;159;p14"/>
          <p:cNvSpPr txBox="1">
            <a:spLocks noGrp="1"/>
          </p:cNvSpPr>
          <p:nvPr>
            <p:ph type="subTitle" idx="3"/>
          </p:nvPr>
        </p:nvSpPr>
        <p:spPr>
          <a:xfrm rot="5400000">
            <a:off x="6605150"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209"/>
        <p:cNvGrpSpPr/>
        <p:nvPr/>
      </p:nvGrpSpPr>
      <p:grpSpPr>
        <a:xfrm>
          <a:off x="0" y="0"/>
          <a:ext cx="0" cy="0"/>
          <a:chOff x="0" y="0"/>
          <a:chExt cx="0" cy="0"/>
        </a:xfrm>
      </p:grpSpPr>
      <p:grpSp>
        <p:nvGrpSpPr>
          <p:cNvPr id="210" name="Google Shape;210;p19"/>
          <p:cNvGrpSpPr/>
          <p:nvPr/>
        </p:nvGrpSpPr>
        <p:grpSpPr>
          <a:xfrm>
            <a:off x="-7100813" y="-7925264"/>
            <a:ext cx="22740732" cy="20402585"/>
            <a:chOff x="-7100813" y="-7925264"/>
            <a:chExt cx="22740732" cy="20402585"/>
          </a:xfrm>
        </p:grpSpPr>
        <p:sp>
          <p:nvSpPr>
            <p:cNvPr id="211" name="Google Shape;211;p19"/>
            <p:cNvSpPr/>
            <p:nvPr/>
          </p:nvSpPr>
          <p:spPr>
            <a:xfrm rot="-2593428" flipH="1">
              <a:off x="6029404" y="-667083"/>
              <a:ext cx="7945829" cy="8009285"/>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9"/>
            <p:cNvGrpSpPr/>
            <p:nvPr/>
          </p:nvGrpSpPr>
          <p:grpSpPr>
            <a:xfrm rot="2222026" flipH="1">
              <a:off x="-4124900" y="-5074715"/>
              <a:ext cx="14389638" cy="14701488"/>
              <a:chOff x="-2399329" y="-3503901"/>
              <a:chExt cx="14389291" cy="14701134"/>
            </a:xfrm>
          </p:grpSpPr>
          <p:sp>
            <p:nvSpPr>
              <p:cNvPr id="213" name="Google Shape;213;p19"/>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4815446">
                <a:off x="1208933" y="259954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8" name="Google Shape;218;p19"/>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219" name="Google Shape;219;p19"/>
          <p:cNvSpPr txBox="1">
            <a:spLocks noGrp="1"/>
          </p:cNvSpPr>
          <p:nvPr>
            <p:ph type="title"/>
          </p:nvPr>
        </p:nvSpPr>
        <p:spPr>
          <a:xfrm>
            <a:off x="2003400" y="1574725"/>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0" name="Google Shape;220;p19"/>
          <p:cNvSpPr txBox="1">
            <a:spLocks noGrp="1"/>
          </p:cNvSpPr>
          <p:nvPr>
            <p:ph type="subTitle" idx="1"/>
          </p:nvPr>
        </p:nvSpPr>
        <p:spPr>
          <a:xfrm>
            <a:off x="2003400" y="2149775"/>
            <a:ext cx="5137200" cy="14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19"/>
          <p:cNvSpPr txBox="1">
            <a:spLocks noGrp="1"/>
          </p:cNvSpPr>
          <p:nvPr>
            <p:ph type="subTitle" idx="2"/>
          </p:nvPr>
        </p:nvSpPr>
        <p:spPr>
          <a:xfrm rot="-5400000">
            <a:off x="-1528025"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19"/>
        <p:cNvGrpSpPr/>
        <p:nvPr/>
      </p:nvGrpSpPr>
      <p:grpSpPr>
        <a:xfrm>
          <a:off x="0" y="0"/>
          <a:ext cx="0" cy="0"/>
          <a:chOff x="0" y="0"/>
          <a:chExt cx="0" cy="0"/>
        </a:xfrm>
      </p:grpSpPr>
      <p:grpSp>
        <p:nvGrpSpPr>
          <p:cNvPr id="420" name="Google Shape;420;p32"/>
          <p:cNvGrpSpPr/>
          <p:nvPr/>
        </p:nvGrpSpPr>
        <p:grpSpPr>
          <a:xfrm>
            <a:off x="-2805153" y="-4676526"/>
            <a:ext cx="14472390" cy="14046753"/>
            <a:chOff x="-2541703" y="-3108251"/>
            <a:chExt cx="14472390" cy="14046753"/>
          </a:xfrm>
        </p:grpSpPr>
        <p:sp>
          <p:nvSpPr>
            <p:cNvPr id="421" name="Google Shape;421;p32"/>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rot="4815509">
              <a:off x="5243652" y="1596127"/>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rot="4815446">
              <a:off x="615" y="23408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rot="4815509">
              <a:off x="-1258848" y="-265007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32"/>
          <p:cNvPicPr preferRelativeResize="0"/>
          <p:nvPr/>
        </p:nvPicPr>
        <p:blipFill>
          <a:blip r:embed="rId2">
            <a:alphaModFix amt="21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bg>
      <p:bgPr>
        <a:solidFill>
          <a:schemeClr val="accent2"/>
        </a:solidFill>
        <a:effectLst/>
      </p:bgPr>
    </p:bg>
    <p:spTree>
      <p:nvGrpSpPr>
        <p:cNvPr id="1" name="Shape 427"/>
        <p:cNvGrpSpPr/>
        <p:nvPr/>
      </p:nvGrpSpPr>
      <p:grpSpPr>
        <a:xfrm>
          <a:off x="0" y="0"/>
          <a:ext cx="0" cy="0"/>
          <a:chOff x="0" y="0"/>
          <a:chExt cx="0" cy="0"/>
        </a:xfrm>
      </p:grpSpPr>
      <p:grpSp>
        <p:nvGrpSpPr>
          <p:cNvPr id="428" name="Google Shape;428;p33"/>
          <p:cNvGrpSpPr/>
          <p:nvPr/>
        </p:nvGrpSpPr>
        <p:grpSpPr>
          <a:xfrm flipH="1">
            <a:off x="-3456679" y="-3517551"/>
            <a:ext cx="14929492" cy="12820953"/>
            <a:chOff x="-2399329" y="-3503901"/>
            <a:chExt cx="14929492" cy="12820953"/>
          </a:xfrm>
        </p:grpSpPr>
        <p:grpSp>
          <p:nvGrpSpPr>
            <p:cNvPr id="429" name="Google Shape;429;p33"/>
            <p:cNvGrpSpPr/>
            <p:nvPr/>
          </p:nvGrpSpPr>
          <p:grpSpPr>
            <a:xfrm>
              <a:off x="-2399329" y="-3503901"/>
              <a:ext cx="14389291" cy="12820953"/>
              <a:chOff x="-2399329" y="-3503901"/>
              <a:chExt cx="14389291" cy="12820953"/>
            </a:xfrm>
          </p:grpSpPr>
          <p:sp>
            <p:nvSpPr>
              <p:cNvPr id="430" name="Google Shape;430;p33"/>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rot="4815446">
                <a:off x="1875915" y="71936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3"/>
            <p:cNvSpPr/>
            <p:nvPr/>
          </p:nvSpPr>
          <p:spPr>
            <a:xfrm rot="4815446">
              <a:off x="3938165" y="-2565884"/>
              <a:ext cx="7945794" cy="8009071"/>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4815400">
              <a:off x="5272082" y="315980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7" name="Google Shape;437;p33"/>
          <p:cNvPicPr preferRelativeResize="0"/>
          <p:nvPr/>
        </p:nvPicPr>
        <p:blipFill>
          <a:blip r:embed="rId2">
            <a:alphaModFix amt="21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975" y="445025"/>
            <a:ext cx="767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Krona One"/>
              <a:buNone/>
              <a:defRPr sz="2400">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34975" y="1152475"/>
            <a:ext cx="767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0" r:id="rId4"/>
    <p:sldLayoutId id="2147483665"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7"/>
          <p:cNvPicPr preferRelativeResize="0"/>
          <p:nvPr/>
        </p:nvPicPr>
        <p:blipFill>
          <a:blip r:embed="rId3">
            <a:alphaModFix amt="83000"/>
          </a:blip>
          <a:stretch>
            <a:fillRect/>
          </a:stretch>
        </p:blipFill>
        <p:spPr>
          <a:xfrm>
            <a:off x="-729800" y="1961137"/>
            <a:ext cx="2561150" cy="2468950"/>
          </a:xfrm>
          <a:prstGeom prst="rect">
            <a:avLst/>
          </a:prstGeom>
          <a:noFill/>
          <a:ln>
            <a:noFill/>
          </a:ln>
        </p:spPr>
      </p:pic>
      <p:pic>
        <p:nvPicPr>
          <p:cNvPr id="449" name="Google Shape;449;p37"/>
          <p:cNvPicPr preferRelativeResize="0"/>
          <p:nvPr/>
        </p:nvPicPr>
        <p:blipFill>
          <a:blip r:embed="rId3">
            <a:alphaModFix amt="73000"/>
          </a:blip>
          <a:stretch>
            <a:fillRect/>
          </a:stretch>
        </p:blipFill>
        <p:spPr>
          <a:xfrm rot="10800000">
            <a:off x="7660050" y="803575"/>
            <a:ext cx="1938900" cy="1869100"/>
          </a:xfrm>
          <a:prstGeom prst="rect">
            <a:avLst/>
          </a:prstGeom>
          <a:noFill/>
          <a:ln>
            <a:noFill/>
          </a:ln>
        </p:spPr>
      </p:pic>
      <p:sp>
        <p:nvSpPr>
          <p:cNvPr id="450" name="Google Shape;450;p37"/>
          <p:cNvSpPr txBox="1">
            <a:spLocks noGrp="1"/>
          </p:cNvSpPr>
          <p:nvPr>
            <p:ph type="subTitle" idx="1"/>
          </p:nvPr>
        </p:nvSpPr>
        <p:spPr>
          <a:xfrm>
            <a:off x="1831350" y="3419668"/>
            <a:ext cx="5481300" cy="4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Templos alrededor del mundo</a:t>
            </a:r>
            <a:endParaRPr dirty="0"/>
          </a:p>
        </p:txBody>
      </p:sp>
      <p:sp>
        <p:nvSpPr>
          <p:cNvPr id="451" name="Google Shape;451;p37"/>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452" name="Google Shape;452;p37"/>
          <p:cNvSpPr txBox="1">
            <a:spLocks noGrp="1"/>
          </p:cNvSpPr>
          <p:nvPr>
            <p:ph type="subTitle" idx="2"/>
          </p:nvPr>
        </p:nvSpPr>
        <p:spPr>
          <a:xfrm>
            <a:off x="749700" y="4599700"/>
            <a:ext cx="7644600" cy="31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CARLOS CORREA</a:t>
            </a:r>
            <a:endParaRPr dirty="0"/>
          </a:p>
        </p:txBody>
      </p:sp>
      <p:sp>
        <p:nvSpPr>
          <p:cNvPr id="453" name="Google Shape;453;p37"/>
          <p:cNvSpPr txBox="1"/>
          <p:nvPr/>
        </p:nvSpPr>
        <p:spPr>
          <a:xfrm>
            <a:off x="278275" y="45001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dk1"/>
                </a:solidFill>
                <a:latin typeface="Krona One"/>
                <a:ea typeface="Krona One"/>
                <a:cs typeface="Krona One"/>
                <a:sym typeface="Krona One"/>
              </a:rPr>
              <a:t>2024</a:t>
            </a:r>
            <a:endParaRPr sz="1200" b="1" dirty="0">
              <a:solidFill>
                <a:schemeClr val="dk1"/>
              </a:solidFill>
              <a:latin typeface="Krona One"/>
              <a:ea typeface="Krona One"/>
              <a:cs typeface="Krona One"/>
              <a:sym typeface="Krona One"/>
            </a:endParaRPr>
          </a:p>
        </p:txBody>
      </p:sp>
      <p:sp>
        <p:nvSpPr>
          <p:cNvPr id="454" name="Google Shape;454;p37"/>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7"/>
          <p:cNvGrpSpPr/>
          <p:nvPr/>
        </p:nvGrpSpPr>
        <p:grpSpPr>
          <a:xfrm>
            <a:off x="2778895" y="643496"/>
            <a:ext cx="3586200" cy="2944800"/>
            <a:chOff x="2778895" y="849596"/>
            <a:chExt cx="3586200" cy="2944800"/>
          </a:xfrm>
        </p:grpSpPr>
        <p:sp>
          <p:nvSpPr>
            <p:cNvPr id="457" name="Google Shape;457;p37"/>
            <p:cNvSpPr/>
            <p:nvPr/>
          </p:nvSpPr>
          <p:spPr>
            <a:xfrm rot="-2132583">
              <a:off x="2711556" y="1841568"/>
              <a:ext cx="3720878" cy="960856"/>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rot="-376705">
              <a:off x="5636340" y="1128676"/>
              <a:ext cx="153621" cy="153621"/>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7"/>
          <p:cNvSpPr/>
          <p:nvPr/>
        </p:nvSpPr>
        <p:spPr>
          <a:xfrm>
            <a:off x="2778900" y="3839675"/>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txBox="1">
            <a:spLocks noGrp="1"/>
          </p:cNvSpPr>
          <p:nvPr>
            <p:ph type="ctrTitle"/>
          </p:nvPr>
        </p:nvSpPr>
        <p:spPr>
          <a:xfrm>
            <a:off x="749700" y="1335159"/>
            <a:ext cx="7644600" cy="156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4200" dirty="0"/>
              <a:t>Templos Antiguos y Religión</a:t>
            </a:r>
            <a:endParaRPr lang="es-MX" sz="42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554764" y="496730"/>
            <a:ext cx="6034471"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Relación del Taj Mahal con CAD</a:t>
            </a:r>
          </a:p>
        </p:txBody>
      </p:sp>
      <p:sp>
        <p:nvSpPr>
          <p:cNvPr id="531" name="Google Shape;531;p41"/>
          <p:cNvSpPr txBox="1">
            <a:spLocks noGrp="1"/>
          </p:cNvSpPr>
          <p:nvPr>
            <p:ph type="subTitle" idx="1"/>
          </p:nvPr>
        </p:nvSpPr>
        <p:spPr>
          <a:xfrm>
            <a:off x="2003399" y="1042826"/>
            <a:ext cx="5137200" cy="1822734"/>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El diseño asistido por computadora (CAD) ha permitido recrear estructuras históricas como el Taj Mahal con gran precisión y detalle. Gracias a las herramientas CAD, es posible modelar su simetría perfecta, las complejas geometrías de sus arcos y cúpulas, y los intrincados patrones decorativos de sus paredes. Además, el uso de CAD facilita el análisis de proporciones y la reproducción de sus jardines y espacios exteriores. Estas tecnologías permiten a arquitectos e ingenieros estudiar y preservar este tipo de monumentos, ofreciendo una nueva perspectiva sobre su construcción y su legado cultural.</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6" name="Picture 2" descr="¿Hindú o musulmán? La insólita demanda sobre el origen del Taj Mahal ...">
            <a:extLst>
              <a:ext uri="{FF2B5EF4-FFF2-40B4-BE49-F238E27FC236}">
                <a16:creationId xmlns:a16="http://schemas.microsoft.com/office/drawing/2014/main" id="{727E73C4-78FD-3494-4A1A-4B8DC1FF8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340" y="3196159"/>
            <a:ext cx="2353291" cy="137027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mor, crimen y venganza: la historia del Taj Mahal | Cinco Noticias">
            <a:extLst>
              <a:ext uri="{FF2B5EF4-FFF2-40B4-BE49-F238E27FC236}">
                <a16:creationId xmlns:a16="http://schemas.microsoft.com/office/drawing/2014/main" id="{EACD4099-F877-CA06-743D-514523AFF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811" y="3196159"/>
            <a:ext cx="2353291" cy="13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226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585250" y="1039761"/>
            <a:ext cx="3858900" cy="93733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1600" dirty="0"/>
              <a:t>Integración de BIM con CAD para la Preservación del Patrimonio</a:t>
            </a:r>
          </a:p>
        </p:txBody>
      </p:sp>
      <p:sp>
        <p:nvSpPr>
          <p:cNvPr id="548" name="Google Shape;548;p42"/>
          <p:cNvSpPr txBox="1">
            <a:spLocks noGrp="1"/>
          </p:cNvSpPr>
          <p:nvPr>
            <p:ph type="subTitle" idx="1"/>
          </p:nvPr>
        </p:nvSpPr>
        <p:spPr>
          <a:xfrm>
            <a:off x="585250" y="2078750"/>
            <a:ext cx="3858900" cy="16623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La integración de </a:t>
            </a:r>
            <a:r>
              <a:rPr lang="es-MX" sz="1200" dirty="0" err="1"/>
              <a:t>Building</a:t>
            </a:r>
            <a:r>
              <a:rPr lang="es-MX" sz="1200" dirty="0"/>
              <a:t> </a:t>
            </a:r>
            <a:r>
              <a:rPr lang="es-MX" sz="1200" dirty="0" err="1"/>
              <a:t>Information</a:t>
            </a:r>
            <a:r>
              <a:rPr lang="es-MX" sz="1200" dirty="0"/>
              <a:t> </a:t>
            </a:r>
            <a:r>
              <a:rPr lang="es-MX" sz="1200" dirty="0" err="1"/>
              <a:t>Modeling</a:t>
            </a:r>
            <a:r>
              <a:rPr lang="es-MX" sz="1200" dirty="0"/>
              <a:t> (BIM) con el diseño CAD es clave para la preservación de monumentos históricos como el Taj Mahal. Mediante el uso de BIM, se puede crear un modelo digital con todos los datos estructurales, históricos y arquitectónicos del monumento. Este modelo no solo permite la visualización del diseño, sino que también ayuda en su mantenimiento y restauración, proporcionando información clave sobre los materiales utilizados, las posibles zonas de desgaste y el impacto ambiental.</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12 Advantages of BIM in Construction - Building Information Modeling">
            <a:extLst>
              <a:ext uri="{FF2B5EF4-FFF2-40B4-BE49-F238E27FC236}">
                <a16:creationId xmlns:a16="http://schemas.microsoft.com/office/drawing/2014/main" id="{74F33E4A-DB14-565C-FB21-8A50A1E5D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444" y="1763930"/>
            <a:ext cx="3541905" cy="198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40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441343" y="496385"/>
            <a:ext cx="6261311"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 Monitoreo en Tiempo Real con Sensores </a:t>
            </a:r>
            <a:r>
              <a:rPr lang="es-MX" sz="1600" dirty="0" err="1"/>
              <a:t>IoT</a:t>
            </a:r>
            <a:endParaRPr lang="es-MX" sz="1600" dirty="0"/>
          </a:p>
        </p:txBody>
      </p:sp>
      <p:sp>
        <p:nvSpPr>
          <p:cNvPr id="531" name="Google Shape;531;p41"/>
          <p:cNvSpPr txBox="1">
            <a:spLocks noGrp="1"/>
          </p:cNvSpPr>
          <p:nvPr>
            <p:ph type="subTitle" idx="1"/>
          </p:nvPr>
        </p:nvSpPr>
        <p:spPr>
          <a:xfrm>
            <a:off x="2003398" y="1113791"/>
            <a:ext cx="5137200" cy="164133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Al integrar sensores del Internet de las Cosas (</a:t>
            </a:r>
            <a:r>
              <a:rPr lang="es-MX" sz="1200" dirty="0" err="1"/>
              <a:t>IoT</a:t>
            </a:r>
            <a:r>
              <a:rPr lang="es-MX" sz="1200" dirty="0"/>
              <a:t>) con el modelo BIM, se puede monitorear en tiempo real el estado estructural del Taj Mahal. Sensores colocados en puntos críticos pueden registrar datos sobre la humedad, la temperatura, las vibraciones y el desgaste de los materiales. Esta información se refleja en el modelo BIM, permitiendo realizar ajustes o reparaciones antes de que ocurra un daño mayor. La implementación de </a:t>
            </a:r>
            <a:r>
              <a:rPr lang="es-MX" sz="1200" dirty="0" err="1"/>
              <a:t>IoT</a:t>
            </a:r>
            <a:r>
              <a:rPr lang="es-MX" sz="1200" dirty="0"/>
              <a:t> asegura que la preservación del monumento sea proactiva y basada en datos concretos.</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How IoT Technology Improves Your Business - Adapt IT Telecoms">
            <a:extLst>
              <a:ext uri="{FF2B5EF4-FFF2-40B4-BE49-F238E27FC236}">
                <a16:creationId xmlns:a16="http://schemas.microsoft.com/office/drawing/2014/main" id="{F745AF6A-CB19-9E52-B336-8056170D8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986" y="3196159"/>
            <a:ext cx="2347204" cy="13702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Internet of Things (IoT)? – A Beginner’s Guide - dJAX Technologies">
            <a:extLst>
              <a:ext uri="{FF2B5EF4-FFF2-40B4-BE49-F238E27FC236}">
                <a16:creationId xmlns:a16="http://schemas.microsoft.com/office/drawing/2014/main" id="{B1BB77E1-2102-53EB-5B10-B0DCA5424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812" y="3196159"/>
            <a:ext cx="2347204" cy="13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95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585250" y="1039761"/>
            <a:ext cx="3858900" cy="93733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1600" dirty="0"/>
              <a:t>Restauración Basada en Datos</a:t>
            </a:r>
          </a:p>
        </p:txBody>
      </p:sp>
      <p:sp>
        <p:nvSpPr>
          <p:cNvPr id="548" name="Google Shape;548;p42"/>
          <p:cNvSpPr txBox="1">
            <a:spLocks noGrp="1"/>
          </p:cNvSpPr>
          <p:nvPr>
            <p:ph type="subTitle" idx="1"/>
          </p:nvPr>
        </p:nvSpPr>
        <p:spPr>
          <a:xfrm>
            <a:off x="585250" y="2078750"/>
            <a:ext cx="3858900" cy="16623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El uso de BIM y tecnologías de escaneo 3D proporciona datos precisos que permiten restaurar partes dañadas o deterioradas del Taj Mahal de forma fiel al diseño original. Al combinar la información histórica con las imágenes generadas por drones y el escaneo láser, los restauradores pueden recrear con precisión áreas afectadas por el tiempo. Este proceso no solo asegura la exactitud en la restauración, sino que también permite prever futuras intervenciones basadas en datos históricos y materiales.</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PAR: Reconstrucción virtual del Templo A de La Illeta dels Banyets ...">
            <a:extLst>
              <a:ext uri="{FF2B5EF4-FFF2-40B4-BE49-F238E27FC236}">
                <a16:creationId xmlns:a16="http://schemas.microsoft.com/office/drawing/2014/main" id="{4514D61E-A7A9-B24A-FC02-4B5812075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9054" y="1835508"/>
            <a:ext cx="2955289" cy="16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8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401861" y="465432"/>
            <a:ext cx="6603902"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 Automatización de Procesos de Restauración</a:t>
            </a:r>
          </a:p>
        </p:txBody>
      </p:sp>
      <p:sp>
        <p:nvSpPr>
          <p:cNvPr id="531" name="Google Shape;531;p41"/>
          <p:cNvSpPr txBox="1">
            <a:spLocks noGrp="1"/>
          </p:cNvSpPr>
          <p:nvPr>
            <p:ph type="subTitle" idx="1"/>
          </p:nvPr>
        </p:nvSpPr>
        <p:spPr>
          <a:xfrm>
            <a:off x="2003398" y="1113791"/>
            <a:ext cx="5137200" cy="164133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El modelo BIM, en conjunto con el uso de robots y maquinaria avanzada controlada por IA, puede automatizar algunos aspectos del proceso de restauración. Máquinas especializadas pueden realizar cortes de precisión en los materiales originales o aplicar patrones decorativos complejos basados en el modelo digital del Taj Mahal. Esto no solo reduce el tiempo necesario para la restauración, sino que también minimiza el riesgo de errores humanos, asegurando que los trabajos de restauración sean exactos y fieles al diseño original.</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0" name="Picture 4" descr="Building Information Modeling (BIM) - P.B.S.M.">
            <a:extLst>
              <a:ext uri="{FF2B5EF4-FFF2-40B4-BE49-F238E27FC236}">
                <a16:creationId xmlns:a16="http://schemas.microsoft.com/office/drawing/2014/main" id="{92A01DFA-0FA0-24EC-46A2-8A784E47D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985" y="3196159"/>
            <a:ext cx="2347204" cy="13702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IM Collaborate Pro Single User New Annual Subscription">
            <a:extLst>
              <a:ext uri="{FF2B5EF4-FFF2-40B4-BE49-F238E27FC236}">
                <a16:creationId xmlns:a16="http://schemas.microsoft.com/office/drawing/2014/main" id="{5451F717-082E-09D1-37EA-3C443369EF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812" y="3196159"/>
            <a:ext cx="2347204" cy="13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9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1083" name="Google Shape;1083;p61"/>
          <p:cNvPicPr preferRelativeResize="0"/>
          <p:nvPr/>
        </p:nvPicPr>
        <p:blipFill rotWithShape="1">
          <a:blip r:embed="rId3">
            <a:alphaModFix amt="68000"/>
          </a:blip>
          <a:srcRect t="2606" b="2606"/>
          <a:stretch/>
        </p:blipFill>
        <p:spPr>
          <a:xfrm rot="-6573029">
            <a:off x="5154174" y="3358812"/>
            <a:ext cx="3145024" cy="3112177"/>
          </a:xfrm>
          <a:prstGeom prst="rect">
            <a:avLst/>
          </a:prstGeom>
          <a:noFill/>
          <a:ln>
            <a:noFill/>
          </a:ln>
        </p:spPr>
      </p:pic>
      <p:pic>
        <p:nvPicPr>
          <p:cNvPr id="1084" name="Google Shape;1084;p61"/>
          <p:cNvPicPr preferRelativeResize="0"/>
          <p:nvPr/>
        </p:nvPicPr>
        <p:blipFill rotWithShape="1">
          <a:blip r:embed="rId3">
            <a:alphaModFix amt="55000"/>
          </a:blip>
          <a:srcRect t="2606" b="2606"/>
          <a:stretch/>
        </p:blipFill>
        <p:spPr>
          <a:xfrm rot="-6573029">
            <a:off x="848149" y="-1684938"/>
            <a:ext cx="3145024" cy="3112177"/>
          </a:xfrm>
          <a:prstGeom prst="rect">
            <a:avLst/>
          </a:prstGeom>
          <a:noFill/>
          <a:ln>
            <a:noFill/>
          </a:ln>
        </p:spPr>
      </p:pic>
      <p:sp>
        <p:nvSpPr>
          <p:cNvPr id="1086" name="Google Shape;1086;p61"/>
          <p:cNvSpPr txBox="1">
            <a:spLocks noGrp="1"/>
          </p:cNvSpPr>
          <p:nvPr>
            <p:ph type="subTitle" idx="1"/>
          </p:nvPr>
        </p:nvSpPr>
        <p:spPr>
          <a:xfrm>
            <a:off x="1774200" y="1741065"/>
            <a:ext cx="5595600" cy="124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dirty="0"/>
              <a:t>MUCHAS GRACIAS</a:t>
            </a:r>
          </a:p>
        </p:txBody>
      </p:sp>
      <p:sp>
        <p:nvSpPr>
          <p:cNvPr id="1087" name="Google Shape;1087;p61"/>
          <p:cNvSpPr/>
          <p:nvPr/>
        </p:nvSpPr>
        <p:spPr>
          <a:xfrm>
            <a:off x="2778900" y="3066824"/>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1091" name="Google Shape;1091;p61"/>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82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2003400" y="501907"/>
            <a:ext cx="5137200"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Introducción a los Templos Antiguos</a:t>
            </a:r>
          </a:p>
        </p:txBody>
      </p:sp>
      <p:sp>
        <p:nvSpPr>
          <p:cNvPr id="531" name="Google Shape;531;p41"/>
          <p:cNvSpPr txBox="1">
            <a:spLocks noGrp="1"/>
          </p:cNvSpPr>
          <p:nvPr>
            <p:ph type="subTitle" idx="1"/>
          </p:nvPr>
        </p:nvSpPr>
        <p:spPr>
          <a:xfrm>
            <a:off x="2003400" y="1399270"/>
            <a:ext cx="5137200" cy="1303454"/>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Los templos son estructuras construidas para honrar a deidades o seres sagrados y han jugado un papel crucial en la historia de la humanidad. A lo largo de los siglos, estas edificaciones no solo fueron centros religiosos, sino también culturales y políticos. Representan la conexión entre lo divino y lo humano, y su diseño monumental tiene como objetivo inspirar asombro y reverencia en quienes los visitaban.</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Los templos más antiguos del mundo - Civitatis Magazine">
            <a:extLst>
              <a:ext uri="{FF2B5EF4-FFF2-40B4-BE49-F238E27FC236}">
                <a16:creationId xmlns:a16="http://schemas.microsoft.com/office/drawing/2014/main" id="{5DAC5CBB-E732-51C2-ADD9-0725A29AC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343" y="3168084"/>
            <a:ext cx="2353290" cy="1370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s 7 Templos imprescindibles en Egipto - Friki Por Viajar">
            <a:extLst>
              <a:ext uri="{FF2B5EF4-FFF2-40B4-BE49-F238E27FC236}">
                <a16:creationId xmlns:a16="http://schemas.microsoft.com/office/drawing/2014/main" id="{59128F32-FF9B-CF8A-6531-A8544C25B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369" y="3168084"/>
            <a:ext cx="2353290" cy="1370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585250" y="1334729"/>
            <a:ext cx="3858900" cy="64237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1600" dirty="0"/>
              <a:t>La Religión Islámica</a:t>
            </a:r>
          </a:p>
        </p:txBody>
      </p:sp>
      <p:sp>
        <p:nvSpPr>
          <p:cNvPr id="548" name="Google Shape;548;p42"/>
          <p:cNvSpPr txBox="1">
            <a:spLocks noGrp="1"/>
          </p:cNvSpPr>
          <p:nvPr>
            <p:ph type="subTitle" idx="1"/>
          </p:nvPr>
        </p:nvSpPr>
        <p:spPr>
          <a:xfrm>
            <a:off x="585250" y="2078750"/>
            <a:ext cx="3858900" cy="16623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El Islam es una religión monoteísta que se originó en el siglo VII (7) en la Península Arábiga, con Mahoma como su último profeta. Los musulmanes creen en un solo Dios, Alá, y siguen las enseñanzas del Corán, su texto sagrado. Entre los cinco pilares del Islam están la oración, el ayuno, la caridad, la profesión de fe y la peregrinación a La Meca. Estos principios guían la vida espiritual de millones de personas alrededor del mundo, influyendo también en la arquitectura y las artes islámicas.</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he Purpose of the Crescent Moon in Islam">
            <a:extLst>
              <a:ext uri="{FF2B5EF4-FFF2-40B4-BE49-F238E27FC236}">
                <a16:creationId xmlns:a16="http://schemas.microsoft.com/office/drawing/2014/main" id="{C70C1CD0-4E77-9F19-A86E-229FFC5D0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328" y="1514991"/>
            <a:ext cx="2664972" cy="222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4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2003400" y="501907"/>
            <a:ext cx="5137200"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Creencias y Prácticas del Islam</a:t>
            </a:r>
          </a:p>
        </p:txBody>
      </p:sp>
      <p:sp>
        <p:nvSpPr>
          <p:cNvPr id="531" name="Google Shape;531;p41"/>
          <p:cNvSpPr txBox="1">
            <a:spLocks noGrp="1"/>
          </p:cNvSpPr>
          <p:nvPr>
            <p:ph type="subTitle" idx="1"/>
          </p:nvPr>
        </p:nvSpPr>
        <p:spPr>
          <a:xfrm>
            <a:off x="2003400" y="1729055"/>
            <a:ext cx="5137200" cy="1303454"/>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El Islam se fundamenta en la creencia en un solo Dios, Alá, y en la importancia de seguir las enseñanzas de Mahoma. Los musulmanes practican la oración cinco veces al día, un acto de devoción que refuerza su conexión espiritual. El Corán, considerado la palabra de Dios, es central en la vida cotidiana, guiando tanto la moralidad como las decisiones. Además, el mes de Ramadán es un tiempo de reflexión y ayuno, promoviendo la autodisciplina y la empatía hacia los necesitados. La comunidad y la caridad son valores fundamentales, reflejando el compromiso de los musulmanes con la justicia y la compasión en su entorno.</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Islamique Background Hd Islamique Background Hd - vrogue.co">
            <a:extLst>
              <a:ext uri="{FF2B5EF4-FFF2-40B4-BE49-F238E27FC236}">
                <a16:creationId xmlns:a16="http://schemas.microsoft.com/office/drawing/2014/main" id="{6CEFD86C-98BE-D54F-FE0E-012C8C234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341" y="3168084"/>
            <a:ext cx="2353290" cy="13702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lam: History, Beliefs, And Modern Significance - WorldAtlas">
            <a:extLst>
              <a:ext uri="{FF2B5EF4-FFF2-40B4-BE49-F238E27FC236}">
                <a16:creationId xmlns:a16="http://schemas.microsoft.com/office/drawing/2014/main" id="{CC11CE6A-D11D-E632-99E2-297B122136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477" y="3168085"/>
            <a:ext cx="2353290" cy="13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585250" y="1334729"/>
            <a:ext cx="3858900" cy="64237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1600" dirty="0"/>
              <a:t>Arquitectura Religiosa en Templos Antiguos</a:t>
            </a:r>
          </a:p>
        </p:txBody>
      </p:sp>
      <p:sp>
        <p:nvSpPr>
          <p:cNvPr id="548" name="Google Shape;548;p42"/>
          <p:cNvSpPr txBox="1">
            <a:spLocks noGrp="1"/>
          </p:cNvSpPr>
          <p:nvPr>
            <p:ph type="subTitle" idx="1"/>
          </p:nvPr>
        </p:nvSpPr>
        <p:spPr>
          <a:xfrm>
            <a:off x="585250" y="2078750"/>
            <a:ext cx="3858900" cy="16623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La arquitectura de los templos antiguos está profundamente influenciada por la religión. Elementos como la simetría, la monumentalidad y la ornamentación detallada están presentes en muchas culturas. Las creencias religiosas influían en la selección de los materiales, la estructura y los detalles arquitectónicos, buscando impresionar y establecer un vínculo entre lo terrenal y lo divino.</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Templo de la Fortuna Viril, Roma | La guía de Historia del Arte">
            <a:extLst>
              <a:ext uri="{FF2B5EF4-FFF2-40B4-BE49-F238E27FC236}">
                <a16:creationId xmlns:a16="http://schemas.microsoft.com/office/drawing/2014/main" id="{D3FB8906-A14D-F298-4AAA-03829E56A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328" y="1514991"/>
            <a:ext cx="2664972" cy="21135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554764" y="496730"/>
            <a:ext cx="6034471"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 Transición hacia el Taj Mahal</a:t>
            </a:r>
          </a:p>
        </p:txBody>
      </p:sp>
      <p:sp>
        <p:nvSpPr>
          <p:cNvPr id="531" name="Google Shape;531;p41"/>
          <p:cNvSpPr txBox="1">
            <a:spLocks noGrp="1"/>
          </p:cNvSpPr>
          <p:nvPr>
            <p:ph type="subTitle" idx="1"/>
          </p:nvPr>
        </p:nvSpPr>
        <p:spPr>
          <a:xfrm>
            <a:off x="2003400" y="1233241"/>
            <a:ext cx="5137200" cy="1469483"/>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Aunque el Taj Mahal es principalmente un mausoleo, comparte muchas de las características de los templos religiosos en su diseño y simbolismo. Influido por la arquitectura islámica, el Taj Mahal utiliza la simetría, los arcos y los ornamentos caligráficos del Corán para expresar un sentido de perfección divina. Además de ser una obra de amor, también refleja la espiritualidad y el deseo de conexión con lo sagrado y el paraíso.</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descr="Taj Mahal | Cultural India, Culture of India">
            <a:extLst>
              <a:ext uri="{FF2B5EF4-FFF2-40B4-BE49-F238E27FC236}">
                <a16:creationId xmlns:a16="http://schemas.microsoft.com/office/drawing/2014/main" id="{AACAB47F-274B-2AF6-0DFD-3FA5AE8D92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342" y="3168084"/>
            <a:ext cx="2353290" cy="13702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aj Mahal: la historia detrás del monumento arquitectónico - México Design">
            <a:extLst>
              <a:ext uri="{FF2B5EF4-FFF2-40B4-BE49-F238E27FC236}">
                <a16:creationId xmlns:a16="http://schemas.microsoft.com/office/drawing/2014/main" id="{FC144D00-2F27-13F1-920D-2F8C5DD65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368" y="3168084"/>
            <a:ext cx="2353290" cy="13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71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585250" y="1334729"/>
            <a:ext cx="3858900" cy="64237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1600" dirty="0"/>
              <a:t>Taj Mahal: Historia</a:t>
            </a:r>
          </a:p>
        </p:txBody>
      </p:sp>
      <p:sp>
        <p:nvSpPr>
          <p:cNvPr id="548" name="Google Shape;548;p42"/>
          <p:cNvSpPr txBox="1">
            <a:spLocks noGrp="1"/>
          </p:cNvSpPr>
          <p:nvPr>
            <p:ph type="subTitle" idx="1"/>
          </p:nvPr>
        </p:nvSpPr>
        <p:spPr>
          <a:xfrm>
            <a:off x="585250" y="2078750"/>
            <a:ext cx="3858900" cy="16623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El Taj Mahal fue construido en el siglo XVII (17) por el emperador mogol </a:t>
            </a:r>
            <a:r>
              <a:rPr lang="es-MX" sz="1200" dirty="0" err="1"/>
              <a:t>Shah</a:t>
            </a:r>
            <a:r>
              <a:rPr lang="es-MX" sz="1200" dirty="0"/>
              <a:t> </a:t>
            </a:r>
            <a:r>
              <a:rPr lang="es-MX" sz="1200" dirty="0" err="1"/>
              <a:t>Jahan</a:t>
            </a:r>
            <a:r>
              <a:rPr lang="es-MX" sz="1200" dirty="0"/>
              <a:t> en memoria de su esposa </a:t>
            </a:r>
            <a:r>
              <a:rPr lang="es-MX" sz="1200" dirty="0" err="1"/>
              <a:t>Mumtaz</a:t>
            </a:r>
            <a:r>
              <a:rPr lang="es-MX" sz="1200" dirty="0"/>
              <a:t> Mahal, quien murió durante el parto. Este majestuoso mausoleo de mármol blanco se ha convertido en un símbolo de amor eterno y devoción, y es considerado una de las maravillas del mundo moderno. Aunque su función es funeraria, el Taj Mahal tiene un profundo significado espiritual y cultural que trasciende su propósito inicial.</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descr="Top 10 Pictures Of The Taj Mahal - RoidOk">
            <a:extLst>
              <a:ext uri="{FF2B5EF4-FFF2-40B4-BE49-F238E27FC236}">
                <a16:creationId xmlns:a16="http://schemas.microsoft.com/office/drawing/2014/main" id="{86A0E374-3CD7-EBE5-476B-F2141A3C4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184" y="1514989"/>
            <a:ext cx="2676115" cy="222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4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554764" y="496730"/>
            <a:ext cx="6034471" cy="432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  Taj Mahal: Arquitectura</a:t>
            </a:r>
          </a:p>
        </p:txBody>
      </p:sp>
      <p:sp>
        <p:nvSpPr>
          <p:cNvPr id="531" name="Google Shape;531;p41"/>
          <p:cNvSpPr txBox="1">
            <a:spLocks noGrp="1"/>
          </p:cNvSpPr>
          <p:nvPr>
            <p:ph type="subTitle" idx="1"/>
          </p:nvPr>
        </p:nvSpPr>
        <p:spPr>
          <a:xfrm>
            <a:off x="2003400" y="1233241"/>
            <a:ext cx="5137200" cy="1469483"/>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s-MX" sz="1200" dirty="0"/>
              <a:t>La arquitectura del Taj Mahal es un ejemplo magistral de la fusión entre la belleza y la funcionalidad religiosa. Sus características más notables incluyen su cúpula central, los cuatro minaretes que lo rodean, y los jardines simétricos que simbolizan el paraíso islámico. El uso de mármol blanco y las incrustaciones de piedras preciosas lo convierten en una obra de arte inigualable, donde la simetría perfecta es un reflejo de la perfección divina.</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963754"/>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descr="Taj Mahal - Historia, Origen, Leyendas y Construcción ️">
            <a:extLst>
              <a:ext uri="{FF2B5EF4-FFF2-40B4-BE49-F238E27FC236}">
                <a16:creationId xmlns:a16="http://schemas.microsoft.com/office/drawing/2014/main" id="{7F79E9A8-6BB1-F2E8-320E-3CA8EA863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342" y="3196159"/>
            <a:ext cx="2353290" cy="137027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aj Mahal Design &amp; Construction of Taj Mahal - Taj Mahal Tour">
            <a:extLst>
              <a:ext uri="{FF2B5EF4-FFF2-40B4-BE49-F238E27FC236}">
                <a16:creationId xmlns:a16="http://schemas.microsoft.com/office/drawing/2014/main" id="{D3521098-D8B8-1EC9-D14F-10D226A43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370" y="3196159"/>
            <a:ext cx="2353291" cy="13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0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585250" y="1334729"/>
            <a:ext cx="3858900" cy="64237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1600" dirty="0"/>
              <a:t>Relación Religiosa en el Taj Mahal</a:t>
            </a:r>
          </a:p>
        </p:txBody>
      </p:sp>
      <p:sp>
        <p:nvSpPr>
          <p:cNvPr id="548" name="Google Shape;548;p42"/>
          <p:cNvSpPr txBox="1">
            <a:spLocks noGrp="1"/>
          </p:cNvSpPr>
          <p:nvPr>
            <p:ph type="subTitle" idx="1"/>
          </p:nvPr>
        </p:nvSpPr>
        <p:spPr>
          <a:xfrm>
            <a:off x="585250" y="2078750"/>
            <a:ext cx="3858900" cy="16623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El Taj Mahal está profundamente influenciado por el islam en su diseño. Las inscripciones del Corán adornan sus muros y la disposición simétrica de sus jardines refleja la idea del paraíso según las escrituras islámicas. Aunque es un monumento funerario, su arquitectura expresa una fuerte conexión espiritual con la eternidad y la vida después de la muerte, haciendo que trascienda su propósito inicial como mausoleo.</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descr="Taj Mahal - História, Índia, localização, curiosidades, Shah Jahan,">
            <a:extLst>
              <a:ext uri="{FF2B5EF4-FFF2-40B4-BE49-F238E27FC236}">
                <a16:creationId xmlns:a16="http://schemas.microsoft.com/office/drawing/2014/main" id="{81717BC1-C443-54B3-93C1-A0FCBC2C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083" y="1725688"/>
            <a:ext cx="2539231" cy="169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78287"/>
      </p:ext>
    </p:extLst>
  </p:cSld>
  <p:clrMapOvr>
    <a:masterClrMapping/>
  </p:clrMapOvr>
</p:sld>
</file>

<file path=ppt/theme/theme1.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1212</Words>
  <Application>Microsoft Office PowerPoint</Application>
  <PresentationFormat>Presentación en pantalla (16:9)</PresentationFormat>
  <Paragraphs>46</Paragraphs>
  <Slides>15</Slides>
  <Notes>15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Krona One</vt:lpstr>
      <vt:lpstr>Arial</vt:lpstr>
      <vt:lpstr>Arimo</vt:lpstr>
      <vt:lpstr>Creative Startup Pitch Deck</vt:lpstr>
      <vt:lpstr>Templos Antiguos y Religión</vt:lpstr>
      <vt:lpstr>Introducción a los Templos Antiguos</vt:lpstr>
      <vt:lpstr>La Religión Islámica</vt:lpstr>
      <vt:lpstr>Creencias y Prácticas del Islam</vt:lpstr>
      <vt:lpstr>Arquitectura Religiosa en Templos Antiguos</vt:lpstr>
      <vt:lpstr> Transición hacia el Taj Mahal</vt:lpstr>
      <vt:lpstr>Taj Mahal: Historia</vt:lpstr>
      <vt:lpstr>  Taj Mahal: Arquitectura</vt:lpstr>
      <vt:lpstr>Relación Religiosa en el Taj Mahal</vt:lpstr>
      <vt:lpstr>Relación del Taj Mahal con CAD</vt:lpstr>
      <vt:lpstr>Integración de BIM con CAD para la Preservación del Patrimonio</vt:lpstr>
      <vt:lpstr> Monitoreo en Tiempo Real con Sensores IoT</vt:lpstr>
      <vt:lpstr>Restauración Basada en Datos</vt:lpstr>
      <vt:lpstr> Automatización de Procesos de Restauración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carlos correa</dc:creator>
  <cp:lastModifiedBy>Carlos Correa</cp:lastModifiedBy>
  <cp:revision>4</cp:revision>
  <dcterms:modified xsi:type="dcterms:W3CDTF">2024-09-24T17:52:02Z</dcterms:modified>
</cp:coreProperties>
</file>